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5"/>
  </p:sldMasterIdLst>
  <p:notesMasterIdLst>
    <p:notesMasterId r:id="rId6"/>
  </p:notesMasterIdLst>
  <p:sldIdLst>
    <p:sldId id="256" r:id="rId7"/>
  </p:sldIdLst>
  <p:sldSz cy="6858000" cx="11887200"/>
  <p:notesSz cx="7010400" cy="9396400"/>
  <p:embeddedFontLst>
    <p:embeddedFont>
      <p:font typeface="Arial Narrow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84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E86C5E4-01B2-412C-B789-6479ED030AC3}">
  <a:tblStyle styleId="{EE86C5E4-01B2-412C-B789-6479ED030AC3}" styleName="Table_0">
    <a:wholeTbl>
      <a:tcTxStyle b="off" i="off">
        <a:font>
          <a:latin typeface="Arial Narrow"/>
          <a:ea typeface="Arial Narrow"/>
          <a:cs typeface="Arial Narrow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84" orient="horz"/>
        <p:guide pos="19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ArialNarrow-boldItalic.fntdata"/><Relationship Id="rId10" Type="http://schemas.openxmlformats.org/officeDocument/2006/relationships/font" Target="fonts/ArialNarrow-italic.fntdata"/><Relationship Id="rId9" Type="http://schemas.openxmlformats.org/officeDocument/2006/relationships/font" Target="fonts/ArialNarrow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rialNarrow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704725"/>
            <a:ext cx="4673825" cy="3523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63275"/>
            <a:ext cx="5608300" cy="4228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701025" y="4463275"/>
            <a:ext cx="5608300" cy="4228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1:notes"/>
          <p:cNvSpPr/>
          <p:nvPr>
            <p:ph idx="2" type="sldImg"/>
          </p:nvPr>
        </p:nvSpPr>
        <p:spPr>
          <a:xfrm>
            <a:off x="1168625" y="704725"/>
            <a:ext cx="4673825" cy="3523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oogle Shape;6;p1"/>
          <p:cNvGraphicFramePr/>
          <p:nvPr/>
        </p:nvGraphicFramePr>
        <p:xfrm>
          <a:off x="0" y="762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{EE86C5E4-01B2-412C-B789-6479ED030AC3}</a:tableStyleId>
              </a:tblPr>
              <a:tblGrid>
                <a:gridCol w="457200"/>
                <a:gridCol w="2194550"/>
                <a:gridCol w="2194550"/>
                <a:gridCol w="2194550"/>
                <a:gridCol w="2194550"/>
                <a:gridCol w="2194550"/>
                <a:gridCol w="457200"/>
              </a:tblGrid>
              <a:tr h="844475"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COMMUNITY</a:t>
                      </a:r>
                      <a:endParaRPr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Intercept 1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Law Enforcement</a:t>
                      </a: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and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Emergency Services</a:t>
                      </a:r>
                      <a:endParaRPr b="0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Intercept 2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Initial Detention and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Initial Court Hearings</a:t>
                      </a:r>
                      <a:endParaRPr b="0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Intercept 3</a:t>
                      </a:r>
                      <a:endParaRPr b="0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Jails and Courts</a:t>
                      </a:r>
                      <a:endParaRPr b="1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Intercept 4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Reentry</a:t>
                      </a:r>
                      <a:endParaRPr b="0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Intercept 5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Community</a:t>
                      </a: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Corrections and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Community Supports</a:t>
                      </a:r>
                      <a:endParaRPr b="0" sz="1200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COMMUNITY</a:t>
                      </a:r>
                      <a:endParaRPr sz="20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76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CC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2E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FD6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EA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E9DD"/>
                    </a:solidFill>
                  </a:tcPr>
                </a:tc>
                <a:tc vMerge="1"/>
              </a:tr>
            </a:tbl>
          </a:graphicData>
        </a:graphic>
      </p:graphicFrame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12;p3"/>
          <p:cNvCxnSpPr>
            <a:endCxn id="13" idx="2"/>
          </p:cNvCxnSpPr>
          <p:nvPr/>
        </p:nvCxnSpPr>
        <p:spPr>
          <a:xfrm flipH="1" rot="10800000">
            <a:off x="6817329" y="4872072"/>
            <a:ext cx="3507300" cy="1036800"/>
          </a:xfrm>
          <a:prstGeom prst="straightConnector1">
            <a:avLst/>
          </a:prstGeom>
          <a:noFill/>
          <a:ln cap="flat" cmpd="sng" w="12700">
            <a:solidFill>
              <a:srgbClr val="989898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4" name="Google Shape;14;p3"/>
          <p:cNvCxnSpPr/>
          <p:nvPr/>
        </p:nvCxnSpPr>
        <p:spPr>
          <a:xfrm>
            <a:off x="11173535" y="3853403"/>
            <a:ext cx="246945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5" name="Google Shape;15;p3"/>
          <p:cNvSpPr/>
          <p:nvPr/>
        </p:nvSpPr>
        <p:spPr>
          <a:xfrm>
            <a:off x="1600512" y="5967131"/>
            <a:ext cx="961226" cy="21125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Grady- </a:t>
            </a:r>
            <a:r>
              <a:rPr b="0" i="0" lang="en-US" sz="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detox, suicidality, psychotic/stabilization</a:t>
            </a:r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497611" y="3215142"/>
            <a:ext cx="1118694" cy="219626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Grady Emergency Dept.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850/month w/psychiatric needs (150 from law enforcement); 12-bed psychiatric ED; 2 inpatient units (32-bed crisis unit, about 33 hours and 24-bed inpatient unit, 7 days)-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4% 30-day readmission rate; Discharge- 22,000 community-based services, 3 ACT, case management (600 capacity), outpatient clinic (45,000/year)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2972478" y="933854"/>
            <a:ext cx="1802835" cy="183568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 local jails in Fulton County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Fulton County Jail</a:t>
            </a: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25-30K bookings; DA’s Office completes intakes;</a:t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pre-booking medical screening;</a:t>
            </a: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MH pre-screening then meet w/clinician (4 Psychiatrists); “1013” involuntary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Atlanta City Jail</a:t>
            </a: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Dept. Corr.; 30K bookings (20% to FC Jail); Psych. Unit w/4 clinicians, 8am-midnight; Airport/ICE/State Patrol/Atlanta PD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990420" y="3543138"/>
            <a:ext cx="1929504" cy="2480991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Fulton County Jail &amp; Satellites</a:t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Average daily census: 2,500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Correct Care Solutions provides mental health services (12-14% are on psychotropic medications)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Competency Restoration Program</a:t>
            </a: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mobile in-reach; 75 admissions; 15/yr, mainly psych.; 1/3 restore, 1/3 divert, 1/3 to GA Regional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Atlanta City Detention Center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Census: 700; W/Th/F evening clinics and one other clinic to stabilize to avoid Fulton County Jail; 349 in 2/2017 that were under the influence, SPMI, or first episode psychosis; 3 special management units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7277193" y="3373258"/>
            <a:ext cx="1681582" cy="240442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Jail Reentry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Correct Care Solutions: 2 staff; Discharge Planners/Reentry Coordinators; 1,800 clients/5 staff;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misdemeanors/felonies; coordinate w/Public Defenders; 10 staff Alternative Sentencing &amp; Reentry; housing/treatment services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Fulton Co. BHDD Treatment Diversion Court: misdemeanors; 160 in 2016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City Jail: reentry w/sentenced persons</a:t>
            </a:r>
            <a:endParaRPr b="1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Grady Jail Team</a:t>
            </a:r>
            <a:endParaRPr/>
          </a:p>
        </p:txBody>
      </p:sp>
      <p:sp>
        <p:nvSpPr>
          <p:cNvPr id="13" name="Google Shape;13;p3"/>
          <p:cNvSpPr/>
          <p:nvPr/>
        </p:nvSpPr>
        <p:spPr>
          <a:xfrm>
            <a:off x="9436800" y="3398132"/>
            <a:ext cx="1775657" cy="14739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Department of Community Supervision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19,061 individuals; 2 Probation Officers &amp; 2 Counselors on SMI caseload (minimum of 60 active cases); Counselors provide intake/MH screening</a:t>
            </a:r>
            <a:endParaRPr/>
          </a:p>
        </p:txBody>
      </p:sp>
      <p:cxnSp>
        <p:nvCxnSpPr>
          <p:cNvPr id="20" name="Google Shape;20;p3"/>
          <p:cNvCxnSpPr/>
          <p:nvPr/>
        </p:nvCxnSpPr>
        <p:spPr>
          <a:xfrm>
            <a:off x="9031156" y="1622640"/>
            <a:ext cx="2410800" cy="646800"/>
          </a:xfrm>
          <a:prstGeom prst="bentConnector3">
            <a:avLst>
              <a:gd fmla="val 9023" name="adj1"/>
            </a:avLst>
          </a:prstGeom>
          <a:noFill/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1" name="Google Shape;21;p3"/>
          <p:cNvCxnSpPr/>
          <p:nvPr/>
        </p:nvCxnSpPr>
        <p:spPr>
          <a:xfrm rot="10800000">
            <a:off x="9007637" y="1316927"/>
            <a:ext cx="611485" cy="0"/>
          </a:xfrm>
          <a:prstGeom prst="straightConnector1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2" name="Google Shape;22;p3"/>
          <p:cNvCxnSpPr/>
          <p:nvPr/>
        </p:nvCxnSpPr>
        <p:spPr>
          <a:xfrm rot="10800000">
            <a:off x="11040709" y="1499058"/>
            <a:ext cx="401107" cy="600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triangle"/>
            <a:tailEnd len="sm" w="sm" type="none"/>
          </a:ln>
        </p:spPr>
      </p:cxnSp>
      <p:cxnSp>
        <p:nvCxnSpPr>
          <p:cNvPr id="23" name="Google Shape;23;p3"/>
          <p:cNvCxnSpPr>
            <a:stCxn id="24" idx="2"/>
          </p:cNvCxnSpPr>
          <p:nvPr/>
        </p:nvCxnSpPr>
        <p:spPr>
          <a:xfrm flipH="1">
            <a:off x="1457029" y="3258520"/>
            <a:ext cx="587100" cy="2997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5" name="Google Shape;25;p3"/>
          <p:cNvCxnSpPr>
            <a:stCxn id="26" idx="2"/>
          </p:cNvCxnSpPr>
          <p:nvPr/>
        </p:nvCxnSpPr>
        <p:spPr>
          <a:xfrm>
            <a:off x="1389092" y="1159115"/>
            <a:ext cx="56100" cy="786900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27" name="Google Shape;27;p3"/>
          <p:cNvCxnSpPr>
            <a:stCxn id="28" idx="2"/>
          </p:cNvCxnSpPr>
          <p:nvPr/>
        </p:nvCxnSpPr>
        <p:spPr>
          <a:xfrm flipH="1">
            <a:off x="509267" y="1585108"/>
            <a:ext cx="212700" cy="1766100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9" name="Google Shape;29;p3"/>
          <p:cNvCxnSpPr/>
          <p:nvPr/>
        </p:nvCxnSpPr>
        <p:spPr>
          <a:xfrm>
            <a:off x="2540012" y="1846045"/>
            <a:ext cx="458616" cy="5877"/>
          </a:xfrm>
          <a:prstGeom prst="straightConnector1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0" name="Google Shape;30;p3"/>
          <p:cNvSpPr txBox="1"/>
          <p:nvPr/>
        </p:nvSpPr>
        <p:spPr>
          <a:xfrm>
            <a:off x="2528253" y="1516813"/>
            <a:ext cx="46679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Arrest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31" name="Google Shape;31;p3"/>
          <p:cNvCxnSpPr>
            <a:stCxn id="17" idx="2"/>
            <a:endCxn id="32" idx="0"/>
          </p:cNvCxnSpPr>
          <p:nvPr/>
        </p:nvCxnSpPr>
        <p:spPr>
          <a:xfrm>
            <a:off x="3873896" y="2769536"/>
            <a:ext cx="103200" cy="5817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3" name="Google Shape;33;p3"/>
          <p:cNvCxnSpPr>
            <a:stCxn id="34" idx="2"/>
            <a:endCxn id="18" idx="0"/>
          </p:cNvCxnSpPr>
          <p:nvPr/>
        </p:nvCxnSpPr>
        <p:spPr>
          <a:xfrm>
            <a:off x="5955173" y="3351103"/>
            <a:ext cx="0" cy="19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35" name="Google Shape;35;p3"/>
          <p:cNvCxnSpPr/>
          <p:nvPr/>
        </p:nvCxnSpPr>
        <p:spPr>
          <a:xfrm>
            <a:off x="6902720" y="3010110"/>
            <a:ext cx="2636974" cy="43701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4" name="Google Shape;34;p3"/>
          <p:cNvSpPr/>
          <p:nvPr/>
        </p:nvSpPr>
        <p:spPr>
          <a:xfrm>
            <a:off x="4985029" y="1232271"/>
            <a:ext cx="1940287" cy="211883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Juvenile Drug- 10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Mental Health- 10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HOPE- 19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Accountability Courts</a:t>
            </a: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“Intake Teams”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Veterans- 35-50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Drug- 125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Mental Health- 125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" name="Google Shape;36;p3"/>
          <p:cNvSpPr txBox="1"/>
          <p:nvPr/>
        </p:nvSpPr>
        <p:spPr>
          <a:xfrm>
            <a:off x="10053736" y="2198327"/>
            <a:ext cx="61716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accent5"/>
                </a:solidFill>
                <a:latin typeface="Arial Narrow"/>
                <a:ea typeface="Arial Narrow"/>
                <a:cs typeface="Arial Narrow"/>
                <a:sym typeface="Arial Narrow"/>
              </a:rPr>
              <a:t>Max-outs </a:t>
            </a:r>
            <a:endParaRPr sz="1800">
              <a:solidFill>
                <a:schemeClr val="accent5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" name="Google Shape;37;p3"/>
          <p:cNvSpPr txBox="1"/>
          <p:nvPr/>
        </p:nvSpPr>
        <p:spPr>
          <a:xfrm>
            <a:off x="9030687" y="1081300"/>
            <a:ext cx="63882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Violations</a:t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38" name="Google Shape;38;p3"/>
          <p:cNvCxnSpPr/>
          <p:nvPr/>
        </p:nvCxnSpPr>
        <p:spPr>
          <a:xfrm>
            <a:off x="6925316" y="5290345"/>
            <a:ext cx="369081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9" name="Google Shape;39;p3"/>
          <p:cNvCxnSpPr/>
          <p:nvPr/>
        </p:nvCxnSpPr>
        <p:spPr>
          <a:xfrm>
            <a:off x="6914479" y="2504501"/>
            <a:ext cx="4527337" cy="11758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40" name="Google Shape;40;p3"/>
          <p:cNvSpPr/>
          <p:nvPr/>
        </p:nvSpPr>
        <p:spPr>
          <a:xfrm>
            <a:off x="7331955" y="1222858"/>
            <a:ext cx="1691469" cy="787791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Corrections</a:t>
            </a:r>
            <a:endParaRPr/>
          </a:p>
          <a:p>
            <a:pPr indent="0" lvl="0" marL="0" marR="0" rtl="0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Mental health screening; 30-days of aftercare medication</a:t>
            </a:r>
            <a:endParaRPr/>
          </a:p>
        </p:txBody>
      </p:sp>
      <p:cxnSp>
        <p:nvCxnSpPr>
          <p:cNvPr id="41" name="Google Shape;41;p3"/>
          <p:cNvCxnSpPr/>
          <p:nvPr/>
        </p:nvCxnSpPr>
        <p:spPr>
          <a:xfrm flipH="1" rot="10800000">
            <a:off x="8925680" y="5605884"/>
            <a:ext cx="2494800" cy="11539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42" name="Google Shape;42;p3"/>
          <p:cNvCxnSpPr/>
          <p:nvPr/>
        </p:nvCxnSpPr>
        <p:spPr>
          <a:xfrm>
            <a:off x="4647232" y="4503388"/>
            <a:ext cx="337797" cy="1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4" name="Google Shape;24;p3"/>
          <p:cNvSpPr/>
          <p:nvPr/>
        </p:nvSpPr>
        <p:spPr>
          <a:xfrm>
            <a:off x="1502155" y="1491534"/>
            <a:ext cx="1083949" cy="176698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Police Departments</a:t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80% of arrests in Fulton County are by Atlanta PD;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BH Link- CIT training w/LE (suicide, child adolescent, community resources)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Jordan MH Comm. Network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Dept. of Comm. Supervision- Forensic Peer Specialists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Atlanta PD (Homeless bus, HOPE program)</a:t>
            </a: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9611630" y="1136247"/>
            <a:ext cx="1453889" cy="98023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Parole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Integrated Residential Substance Abuse Treatment: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4-9 months, to ITF</a:t>
            </a:r>
            <a:endParaRPr/>
          </a:p>
        </p:txBody>
      </p:sp>
      <p:cxnSp>
        <p:nvCxnSpPr>
          <p:cNvPr id="44" name="Google Shape;44;p3"/>
          <p:cNvCxnSpPr/>
          <p:nvPr/>
        </p:nvCxnSpPr>
        <p:spPr>
          <a:xfrm>
            <a:off x="9030684" y="1481081"/>
            <a:ext cx="588437" cy="459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45" name="Google Shape;45;p3"/>
          <p:cNvSpPr txBox="1"/>
          <p:nvPr/>
        </p:nvSpPr>
        <p:spPr>
          <a:xfrm>
            <a:off x="8874190" y="3730292"/>
            <a:ext cx="63882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Violations</a:t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6" name="Google Shape;46;p3"/>
          <p:cNvCxnSpPr/>
          <p:nvPr/>
        </p:nvCxnSpPr>
        <p:spPr>
          <a:xfrm flipH="1">
            <a:off x="8958775" y="3976383"/>
            <a:ext cx="477643" cy="130"/>
          </a:xfrm>
          <a:prstGeom prst="straightConnector1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47" name="Google Shape;47;p3"/>
          <p:cNvSpPr/>
          <p:nvPr/>
        </p:nvSpPr>
        <p:spPr>
          <a:xfrm>
            <a:off x="475235" y="939488"/>
            <a:ext cx="616068" cy="19675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911 Dispatch</a:t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3238461" y="3351102"/>
            <a:ext cx="1477024" cy="1516811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First Appearance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Prior to first appearance, referral to Veterans/Drug/MH Courts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Track B calendar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8" name="Google Shape;48;p3"/>
          <p:cNvCxnSpPr>
            <a:stCxn id="47" idx="2"/>
            <a:endCxn id="28" idx="0"/>
          </p:cNvCxnSpPr>
          <p:nvPr/>
        </p:nvCxnSpPr>
        <p:spPr>
          <a:xfrm flipH="1">
            <a:off x="722069" y="1136247"/>
            <a:ext cx="61200" cy="106500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49" name="Google Shape;49;p3"/>
          <p:cNvSpPr/>
          <p:nvPr/>
        </p:nvSpPr>
        <p:spPr>
          <a:xfrm>
            <a:off x="428624" y="6316604"/>
            <a:ext cx="3965823" cy="50292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Behavioral Health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Gateway Center</a:t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4394447" y="6316604"/>
            <a:ext cx="3355759" cy="50292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Recovery Supports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Salvation Army; The Gateway Center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7750206" y="6316606"/>
            <a:ext cx="3670274" cy="50292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Housing/Shelter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Gateway Center (24/hrs, 330 beds, 8 residential programs, veteran services); Atlanta City Baptist Rescue Mission (men’s housing)</a:t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1127088" y="933854"/>
            <a:ext cx="524007" cy="225261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GA Crisis Access Line</a:t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1701412" y="980995"/>
            <a:ext cx="884692" cy="12850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24/hr ACT Crisis Line</a:t>
            </a:r>
            <a:endParaRPr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573903" y="5472619"/>
            <a:ext cx="871435" cy="22835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Mercy Care Services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BH Provider</a:t>
            </a:r>
            <a:endParaRPr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482871" y="1242736"/>
            <a:ext cx="478191" cy="34237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Grady EMS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40hr/week only</a:t>
            </a:r>
            <a:endParaRPr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4" name="Google Shape;54;p3"/>
          <p:cNvCxnSpPr>
            <a:endCxn id="55" idx="1"/>
          </p:cNvCxnSpPr>
          <p:nvPr/>
        </p:nvCxnSpPr>
        <p:spPr>
          <a:xfrm>
            <a:off x="803996" y="1578521"/>
            <a:ext cx="191700" cy="711900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56" name="Google Shape;56;p3"/>
          <p:cNvCxnSpPr/>
          <p:nvPr/>
        </p:nvCxnSpPr>
        <p:spPr>
          <a:xfrm rot="10800000">
            <a:off x="1570010" y="1159115"/>
            <a:ext cx="468367" cy="331674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7" name="Google Shape;57;p3"/>
          <p:cNvSpPr/>
          <p:nvPr/>
        </p:nvSpPr>
        <p:spPr>
          <a:xfrm>
            <a:off x="513488" y="5872247"/>
            <a:ext cx="780119" cy="21125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St. Jude’s Recovery- </a:t>
            </a: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detox</a:t>
            </a:r>
            <a:endParaRPr/>
          </a:p>
        </p:txBody>
      </p:sp>
      <p:cxnSp>
        <p:nvCxnSpPr>
          <p:cNvPr id="58" name="Google Shape;58;p3"/>
          <p:cNvCxnSpPr>
            <a:endCxn id="15" idx="0"/>
          </p:cNvCxnSpPr>
          <p:nvPr/>
        </p:nvCxnSpPr>
        <p:spPr>
          <a:xfrm flipH="1">
            <a:off x="2081125" y="2444531"/>
            <a:ext cx="899400" cy="35226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5" name="Google Shape;55;p3"/>
          <p:cNvSpPr/>
          <p:nvPr/>
        </p:nvSpPr>
        <p:spPr>
          <a:xfrm>
            <a:off x="995696" y="1934820"/>
            <a:ext cx="559793" cy="711201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Mobile Crisis Access Team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Work w/all 30 LE agencies</a:t>
            </a:r>
            <a:endParaRPr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9" name="Google Shape;59;p3"/>
          <p:cNvSpPr txBox="1"/>
          <p:nvPr/>
        </p:nvSpPr>
        <p:spPr>
          <a:xfrm rot="4199209">
            <a:off x="681545" y="1723056"/>
            <a:ext cx="4114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Mental Health</a:t>
            </a:r>
            <a:endParaRPr sz="7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0" name="Google Shape;60;p3"/>
          <p:cNvSpPr txBox="1"/>
          <p:nvPr/>
        </p:nvSpPr>
        <p:spPr>
          <a:xfrm rot="-4994390">
            <a:off x="347681" y="1940432"/>
            <a:ext cx="529038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Medical</a:t>
            </a:r>
            <a:endParaRPr sz="7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1035950" y="1831467"/>
            <a:ext cx="375102" cy="11452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BH Link</a:t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2972007" y="2751194"/>
            <a:ext cx="797955" cy="50732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Pre-trial Services screen </a:t>
            </a:r>
            <a:r>
              <a:rPr lang="en-US" sz="9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for all 3 Courts</a:t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3514021" y="5060952"/>
            <a:ext cx="822825" cy="42838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Pilot project for women w/SMI and misdemeanors</a:t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3516136" y="5722433"/>
            <a:ext cx="816784" cy="23660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Conflict Defenders</a:t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2712320" y="5290345"/>
            <a:ext cx="718844" cy="68432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Supervision Program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About 1,100 felonies/600 misdemeanors</a:t>
            </a:r>
            <a:endParaRPr/>
          </a:p>
        </p:txBody>
      </p:sp>
      <p:cxnSp>
        <p:nvCxnSpPr>
          <p:cNvPr id="66" name="Google Shape;66;p3"/>
          <p:cNvCxnSpPr/>
          <p:nvPr/>
        </p:nvCxnSpPr>
        <p:spPr>
          <a:xfrm flipH="1">
            <a:off x="2891848" y="3258519"/>
            <a:ext cx="150290" cy="2031826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7" name="Google Shape;67;p3"/>
          <p:cNvSpPr/>
          <p:nvPr/>
        </p:nvSpPr>
        <p:spPr>
          <a:xfrm>
            <a:off x="3837187" y="2751570"/>
            <a:ext cx="568228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PD’s Office interviews everyone for MH issues</a:t>
            </a:r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3560984" y="4350271"/>
            <a:ext cx="816784" cy="23660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Magistrate Court</a:t>
            </a:r>
            <a:endParaRPr/>
          </a:p>
        </p:txBody>
      </p:sp>
      <p:sp>
        <p:nvSpPr>
          <p:cNvPr id="69" name="Google Shape;69;p3"/>
          <p:cNvSpPr/>
          <p:nvPr/>
        </p:nvSpPr>
        <p:spPr>
          <a:xfrm>
            <a:off x="3559519" y="3998142"/>
            <a:ext cx="816784" cy="31761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Bound over from Municipal</a:t>
            </a:r>
            <a:endParaRPr/>
          </a:p>
        </p:txBody>
      </p:sp>
      <p:cxnSp>
        <p:nvCxnSpPr>
          <p:cNvPr id="70" name="Google Shape;70;p3"/>
          <p:cNvCxnSpPr>
            <a:stCxn id="63" idx="0"/>
          </p:cNvCxnSpPr>
          <p:nvPr/>
        </p:nvCxnSpPr>
        <p:spPr>
          <a:xfrm flipH="1" rot="10800000">
            <a:off x="3925434" y="4799652"/>
            <a:ext cx="150900" cy="2613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1" name="Google Shape;71;p3"/>
          <p:cNvCxnSpPr>
            <a:stCxn id="64" idx="0"/>
            <a:endCxn id="63" idx="2"/>
          </p:cNvCxnSpPr>
          <p:nvPr/>
        </p:nvCxnSpPr>
        <p:spPr>
          <a:xfrm flipH="1" rot="10800000">
            <a:off x="3924528" y="5489333"/>
            <a:ext cx="900" cy="2331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2" name="Google Shape;72;p3"/>
          <p:cNvCxnSpPr>
            <a:stCxn id="69" idx="3"/>
          </p:cNvCxnSpPr>
          <p:nvPr/>
        </p:nvCxnSpPr>
        <p:spPr>
          <a:xfrm flipH="1" rot="10800000">
            <a:off x="4376303" y="2689951"/>
            <a:ext cx="915000" cy="1467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3" name="Google Shape;73;p3"/>
          <p:cNvCxnSpPr/>
          <p:nvPr/>
        </p:nvCxnSpPr>
        <p:spPr>
          <a:xfrm flipH="1" rot="10800000">
            <a:off x="4330124" y="5753283"/>
            <a:ext cx="181231" cy="48803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4" name="Google Shape;74;p3"/>
          <p:cNvCxnSpPr/>
          <p:nvPr/>
        </p:nvCxnSpPr>
        <p:spPr>
          <a:xfrm>
            <a:off x="4332462" y="5874255"/>
            <a:ext cx="142957" cy="181195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75" name="Google Shape;75;p3"/>
          <p:cNvSpPr txBox="1"/>
          <p:nvPr/>
        </p:nvSpPr>
        <p:spPr>
          <a:xfrm>
            <a:off x="4270705" y="6026449"/>
            <a:ext cx="485572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Track 13</a:t>
            </a:r>
            <a:endParaRPr sz="7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" name="Google Shape;76;p3"/>
          <p:cNvSpPr txBox="1"/>
          <p:nvPr/>
        </p:nvSpPr>
        <p:spPr>
          <a:xfrm>
            <a:off x="4376303" y="5507793"/>
            <a:ext cx="511011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Flag for TOC Calendar</a:t>
            </a:r>
            <a:endParaRPr sz="7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7" name="Google Shape;77;p3"/>
          <p:cNvCxnSpPr/>
          <p:nvPr/>
        </p:nvCxnSpPr>
        <p:spPr>
          <a:xfrm flipH="1" rot="10800000">
            <a:off x="4376303" y="2690101"/>
            <a:ext cx="1004589" cy="1759326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8" name="Google Shape;78;p3"/>
          <p:cNvCxnSpPr/>
          <p:nvPr/>
        </p:nvCxnSpPr>
        <p:spPr>
          <a:xfrm flipH="1" rot="10800000">
            <a:off x="4376303" y="3203418"/>
            <a:ext cx="914904" cy="1299971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79" name="Google Shape;79;p3"/>
          <p:cNvSpPr/>
          <p:nvPr/>
        </p:nvSpPr>
        <p:spPr>
          <a:xfrm>
            <a:off x="5274836" y="2436295"/>
            <a:ext cx="1393933" cy="25380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State Court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MH only- less than 40; DUI- 119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5269110" y="2961336"/>
            <a:ext cx="1393933" cy="25380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Misdemeanor DC MH Court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3-6 months; about 60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6299687" y="6108278"/>
            <a:ext cx="726711" cy="1632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Georgia Regional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82" name="Google Shape;82;p3"/>
          <p:cNvCxnSpPr/>
          <p:nvPr/>
        </p:nvCxnSpPr>
        <p:spPr>
          <a:xfrm>
            <a:off x="6817295" y="4756954"/>
            <a:ext cx="124765" cy="1351322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83" name="Google Shape;83;p3"/>
          <p:cNvCxnSpPr/>
          <p:nvPr/>
        </p:nvCxnSpPr>
        <p:spPr>
          <a:xfrm flipH="1" rot="10800000">
            <a:off x="6919924" y="4418690"/>
            <a:ext cx="374473" cy="132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84" name="Google Shape;84;p3"/>
          <p:cNvCxnSpPr/>
          <p:nvPr/>
        </p:nvCxnSpPr>
        <p:spPr>
          <a:xfrm>
            <a:off x="6915659" y="5578167"/>
            <a:ext cx="750033" cy="9308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85" name="Google Shape;85;p3"/>
          <p:cNvCxnSpPr>
            <a:stCxn id="19" idx="3"/>
          </p:cNvCxnSpPr>
          <p:nvPr/>
        </p:nvCxnSpPr>
        <p:spPr>
          <a:xfrm>
            <a:off x="8958775" y="4575471"/>
            <a:ext cx="4776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86" name="Google Shape;86;p3"/>
          <p:cNvCxnSpPr/>
          <p:nvPr/>
        </p:nvCxnSpPr>
        <p:spPr>
          <a:xfrm>
            <a:off x="6917587" y="1697787"/>
            <a:ext cx="412498" cy="866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87" name="Google Shape;87;p3"/>
          <p:cNvSpPr/>
          <p:nvPr/>
        </p:nvSpPr>
        <p:spPr>
          <a:xfrm>
            <a:off x="10459917" y="4656439"/>
            <a:ext cx="682837" cy="42294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Day Reporting Center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 MH Officer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2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